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2" r:id="rId6"/>
    <p:sldId id="271" r:id="rId7"/>
    <p:sldId id="260" r:id="rId8"/>
    <p:sldId id="261" r:id="rId9"/>
    <p:sldId id="262" r:id="rId10"/>
    <p:sldId id="273" r:id="rId11"/>
    <p:sldId id="282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/>
    <p:restoredTop sz="94674"/>
  </p:normalViewPr>
  <p:slideViewPr>
    <p:cSldViewPr snapToGrid="0" snapToObjects="1">
      <p:cViewPr varScale="1">
        <p:scale>
          <a:sx n="128" d="100"/>
          <a:sy n="128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84DB5-4A59-A04E-B3BD-6978A1632EFF}" type="datetimeFigureOut">
              <a:rPr lang="en-US" smtClean="0"/>
              <a:t>11/4/20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07DCA-2F0D-994A-BD8E-58A3717B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4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770-194E-584D-BBD8-47C6E9B3E860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8FE1-8326-C247-B8B1-CA956057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7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770-194E-584D-BBD8-47C6E9B3E860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8FE1-8326-C247-B8B1-CA956057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70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770-194E-584D-BBD8-47C6E9B3E860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8FE1-8326-C247-B8B1-CA956057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0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770-194E-584D-BBD8-47C6E9B3E860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8FE1-8326-C247-B8B1-CA956057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0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770-194E-584D-BBD8-47C6E9B3E860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8FE1-8326-C247-B8B1-CA956057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1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770-194E-584D-BBD8-47C6E9B3E860}" type="datetimeFigureOut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8FE1-8326-C247-B8B1-CA956057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770-194E-584D-BBD8-47C6E9B3E860}" type="datetimeFigureOut">
              <a:rPr lang="en-US" smtClean="0"/>
              <a:t>11/4/20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8FE1-8326-C247-B8B1-CA956057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2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770-194E-584D-BBD8-47C6E9B3E860}" type="datetimeFigureOut">
              <a:rPr lang="en-US" smtClean="0"/>
              <a:t>11/4/20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8FE1-8326-C247-B8B1-CA956057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3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770-194E-584D-BBD8-47C6E9B3E860}" type="datetimeFigureOut">
              <a:rPr lang="en-US" smtClean="0"/>
              <a:t>11/4/20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8FE1-8326-C247-B8B1-CA956057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770-194E-584D-BBD8-47C6E9B3E860}" type="datetimeFigureOut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8FE1-8326-C247-B8B1-CA956057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7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770-194E-584D-BBD8-47C6E9B3E860}" type="datetimeFigureOut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8FE1-8326-C247-B8B1-CA956057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1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DD770-194E-584D-BBD8-47C6E9B3E860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48FE1-8326-C247-B8B1-CA956057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9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CS246</a:t>
            </a:r>
            <a:r>
              <a:rPr lang="en-US"/>
              <a:t>: Vectors and Matrices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Junghoo “John” Cho</a:t>
            </a:r>
          </a:p>
          <a:p>
            <a:r>
              <a:rPr lang="en-US" dirty="0"/>
              <a:t>UCLA</a:t>
            </a:r>
          </a:p>
        </p:txBody>
      </p:sp>
    </p:spTree>
    <p:extLst>
      <p:ext uri="{BB962C8B-B14F-4D97-AF65-F5344CB8AC3E}">
        <p14:creationId xmlns:p14="http://schemas.microsoft.com/office/powerpoint/2010/main" val="1863316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Matrix?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Two-dimensional array of numbers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Another example of a “whole bunch of numbers”</a:t>
                </a:r>
              </a:p>
              <a:p>
                <a:r>
                  <a:rPr lang="en-US" dirty="0"/>
                  <a:t>Matrix as a list of “vectors”</a:t>
                </a:r>
              </a:p>
              <a:p>
                <a:pPr lvl="1"/>
                <a:r>
                  <a:rPr lang="en-US" dirty="0"/>
                  <a:t>List of </a:t>
                </a:r>
                <a:r>
                  <a:rPr lang="en-US" i="1" dirty="0"/>
                  <a:t>row vectors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3, 1, 8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,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5, 1, 2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, 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4, 6, 7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List of </a:t>
                </a:r>
                <a:r>
                  <a:rPr lang="en-US" i="1" dirty="0"/>
                  <a:t>column vectors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,  </m:t>
                    </m:r>
                    <m:d>
                      <m:d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714" y="695067"/>
            <a:ext cx="2185086" cy="3277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71640" y="5192911"/>
                <a:ext cx="1648720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mr-I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uk-UA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uk-UA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uk-UA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|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640" y="5192911"/>
                <a:ext cx="1648720" cy="9840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71640" y="4141391"/>
                <a:ext cx="1551130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mr-I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uk-UA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uk-UA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e>
                                <m:r>
                                  <a:rPr lang="uk-UA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r>
                                  <a:rPr lang="uk-UA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uk-UA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e>
                                <m:r>
                                  <a:rPr lang="uk-UA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r>
                                  <a:rPr lang="uk-UA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uk-UA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e>
                                <m:r>
                                  <a:rPr lang="uk-UA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640" y="4141391"/>
                <a:ext cx="1551130" cy="9840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79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Matrix-Vector Multiplication: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Definition:</a:t>
                </a:r>
                <a:br>
                  <a:rPr lang="en-US" i="1" dirty="0">
                    <a:latin typeface="Cambria Math" charset="0"/>
                  </a:rPr>
                </a:br>
                <a:r>
                  <a:rPr lang="en-US" i="1" dirty="0">
                    <a:latin typeface="Cambria Math" charset="0"/>
                  </a:rPr>
                  <a:t>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i="1" dirty="0">
                    <a:latin typeface="Cambria Math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mr-IN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∙3+1∙5+1∙4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3+1∙5+3∙4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4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3+5∙5+2∙4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en-US" b="0" i="1" dirty="0">
                    <a:latin typeface="Cambria Math" charset="0"/>
                  </a:rPr>
                </a:br>
                <a:r>
                  <a:rPr lang="en-US" dirty="0"/>
                  <a:t>Q: What does this multiplication mean?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1∗</m:t>
                              </m:r>
                              <m:acc>
                                <m:accPr>
                                  <m:chr m:val="⃗"/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2∗ </m:t>
                              </m:r>
                              <m:acc>
                                <m:accPr>
                                  <m:chr m:val="⃗"/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3∗ </m:t>
                              </m:r>
                              <m:acc>
                                <m:accPr>
                                  <m:chr m:val="⃗"/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19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Matrix Multiplication: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𝐴𝐵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Definition:</a:t>
                </a:r>
                <a:br>
                  <a:rPr lang="en-US" dirty="0"/>
                </a:br>
                <a:r>
                  <a:rPr lang="en-US" dirty="0"/>
                  <a:t> </a:t>
                </a:r>
                <a:br>
                  <a:rPr lang="en-US" i="1" dirty="0">
                    <a:latin typeface="Cambria Math" charset="0"/>
                  </a:rPr>
                </a:br>
                <a:r>
                  <a:rPr lang="en-US" i="1" dirty="0">
                    <a:latin typeface="Cambria Math" charset="0"/>
                  </a:rPr>
                  <a:t>AB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mr-IN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en-US" b="0" i="1" dirty="0">
                    <a:latin typeface="Cambria Math" charset="0"/>
                  </a:rPr>
                </a:br>
                <a:br>
                  <a:rPr lang="en-US" b="0" i="1" dirty="0">
                    <a:latin typeface="Cambria Math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∙3+1∙5+1∙4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∙1+1∙1+1∙6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∙8+1∙2+1∙7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3+1∙5+3∙4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1+1∙1+3∙6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8+1∙2+3∙7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4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3+5∙5+2∙4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4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1+5∙1+2∙6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4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8+5∙2+2∙7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Q: What does a matrix multiplication mean?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96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Multiplication: “Vector Array”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1672"/>
              </a:xfrm>
            </p:spPr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</m:mr>
                          <m:mr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</m:mr>
                          <m:mr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mr-IN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sz="2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uk-UA" sz="26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sz="2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r>
                                <a:rPr lang="uk-UA" sz="26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</m:mr>
                          <m:mr>
                            <m:e>
                              <m:r>
                                <a:rPr lang="uk-UA" sz="26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sz="2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r>
                                <a:rPr lang="uk-UA" sz="26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</m:mr>
                          <m:mr>
                            <m:e>
                              <m:r>
                                <a:rPr lang="uk-UA" sz="26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sz="2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latin typeface="Cambria Math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r>
                                <a:rPr lang="uk-UA" sz="26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</m:mr>
                          <m:mr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</m:mr>
                          <m:mr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mr-IN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i="1" dirty="0">
                  <a:latin typeface="Cambria Math" charset="0"/>
                </a:endParaRPr>
              </a:p>
              <a:p>
                <a:endParaRPr lang="en-US" i="1" dirty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</m:mr>
                          <m:mr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</m:mr>
                          <m:mr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r>
                                <a:rPr lang="uk-UA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i="1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endParaRPr lang="en-US" i="1" dirty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mr-IN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1672"/>
              </a:xfrm>
              <a:blipFill rotWithShape="0">
                <a:blip r:embed="rId2"/>
                <a:stretch>
                  <a:fillRect t="-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27157" y="2775171"/>
                <a:ext cx="2507161" cy="884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mr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uk-UA" b="0" i="1" smtClean="0">
                                    <a:latin typeface="Cambria Math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uk-UA" b="0" i="1" smtClean="0">
                                    <a:latin typeface="Cambria Math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uk-UA" b="0" i="1" smtClean="0">
                                    <a:latin typeface="Cambria Math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uk-UA" b="0" i="1" smtClean="0">
                                    <a:latin typeface="Cambria Math" charset="0"/>
                                  </a:rPr>
                                  <m:t>⋮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uk-UA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uk-UA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e>
                                <m:r>
                                  <a:rPr lang="uk-UA" b="0" i="1" smtClean="0">
                                    <a:latin typeface="Cambria Math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uk-UA" b="0" i="1" smtClean="0">
                                    <a:latin typeface="Cambria Math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uk-UA" b="0" i="1" smtClean="0">
                                    <a:latin typeface="Cambria Math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uk-UA" b="0" i="1" smtClean="0">
                                    <a:latin typeface="Cambria Math" charset="0"/>
                                  </a:rPr>
                                  <m:t>⋮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157" y="2775171"/>
                <a:ext cx="2507161" cy="8842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27157" y="3925115"/>
                <a:ext cx="5598584" cy="10877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uk-U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|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uk-U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d>
                        <m:d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uk-U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|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uk-U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16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d>
                        <m:d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uk-U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|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uk-U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dirty="0" smtClean="0"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dirty="0" smtClean="0"/>
                            <m:t> 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157" y="3925115"/>
                <a:ext cx="5598584" cy="10877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25897" y="5155161"/>
                <a:ext cx="7906780" cy="885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mr-I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mr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  <m:m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uk-UA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</m:m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mr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  <m:m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uk-UA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</m:m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mr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  <m:m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uk-UA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         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21</m:t>
                                    </m:r>
                                  </m:sub>
                                </m:sSub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mr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  <m:m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uk-UA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</m:m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22</m:t>
                                    </m:r>
                                  </m:sub>
                                </m:sSub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mr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  <m:m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uk-UA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</m:m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23</m:t>
                                    </m:r>
                                  </m:sub>
                                </m:sSub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mr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  <m:m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uk-UA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        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31</m:t>
                                    </m:r>
                                  </m:sub>
                                </m:sSub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mr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  <m:m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uk-UA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</m:m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32</m:t>
                                    </m:r>
                                  </m:sub>
                                </m:sSub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mr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  <m:m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uk-UA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</m:m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33</m:t>
                                    </m:r>
                                  </m:sub>
                                </m:sSub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mr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  <m:m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uk-UA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US" sz="1600" dirty="0"/>
                </a:br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897" y="5155161"/>
                <a:ext cx="7906780" cy="8851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18352" y="1569941"/>
                <a:ext cx="4355295" cy="10702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−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−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13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−)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−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−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−)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31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−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32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−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−)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352" y="1569941"/>
                <a:ext cx="4355295" cy="1070293"/>
              </a:xfrm>
              <a:prstGeom prst="rect">
                <a:avLst/>
              </a:prstGeom>
              <a:blipFill>
                <a:blip r:embed="rId6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61FFF2-3016-254D-888E-803E00BFA722}"/>
                  </a:ext>
                </a:extLst>
              </p:cNvPr>
              <p:cNvSpPr txBox="1"/>
              <p:nvPr/>
            </p:nvSpPr>
            <p:spPr>
              <a:xfrm>
                <a:off x="8752440" y="2033730"/>
                <a:ext cx="2555571" cy="824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mr-IN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61FFF2-3016-254D-888E-803E00BFA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440" y="2033730"/>
                <a:ext cx="2555571" cy="824969"/>
              </a:xfrm>
              <a:prstGeom prst="rect">
                <a:avLst/>
              </a:prstGeom>
              <a:blipFill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F63556-FFBE-B74B-9C05-284FE691C9F6}"/>
                  </a:ext>
                </a:extLst>
              </p:cNvPr>
              <p:cNvSpPr/>
              <p:nvPr/>
            </p:nvSpPr>
            <p:spPr>
              <a:xfrm>
                <a:off x="7720735" y="2905962"/>
                <a:ext cx="4355295" cy="546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mr-IN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i="1">
                                    <a:latin typeface="Cambria Math" charset="0"/>
                                  </a:rPr>
                                  <m:t>3</m:t>
                                </m:r>
                                <m:r>
                                  <a:rPr lang="en-US" sz="11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∙3+1∙5+1∙4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i="1">
                                    <a:latin typeface="Cambria Math" charset="0"/>
                                  </a:rPr>
                                  <m:t>3</m:t>
                                </m:r>
                                <m:r>
                                  <a:rPr lang="en-US" sz="11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∙1+1∙1+1∙6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i="1">
                                    <a:latin typeface="Cambria Math" charset="0"/>
                                  </a:rPr>
                                  <m:t>3</m:t>
                                </m:r>
                                <m:r>
                                  <a:rPr lang="en-US" sz="11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∙8+1∙2+1∙7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i="1">
                                    <a:latin typeface="Cambria Math" charset="0"/>
                                  </a:rPr>
                                  <m:t>2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1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1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3+1∙5+3∙4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charset="0"/>
                                  </a:rPr>
                                  <m:t>2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1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1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1+1∙1+3∙6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charset="0"/>
                                  </a:rPr>
                                  <m:t>2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1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1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8+1∙2+3∙7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i="1">
                                    <a:latin typeface="Cambria Math" charset="0"/>
                                  </a:rPr>
                                  <m:t>4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1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1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3+5∙5+2∙4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charset="0"/>
                                  </a:rPr>
                                  <m:t>4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1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1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1+5∙1+2∙6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charset="0"/>
                                  </a:rPr>
                                  <m:t>4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1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1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8+5∙2+2∙7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F63556-FFBE-B74B-9C05-284FE691C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735" y="2905962"/>
                <a:ext cx="4355295" cy="5461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8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Multiplying Multiple Vectors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 we want to multiply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dirty="0"/>
                  <a:t> with many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charset="0"/>
                      </a:rPr>
                      <m:t>, …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we can simply multiply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dirty="0"/>
                  <a:t> with a matrix with “columns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’s”: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𝑀</m:t>
                    </m:r>
                    <m:d>
                      <m:d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uk-UA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/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r>
                                <a:rPr lang="mr-IN" b="0" i="1" smtClean="0">
                                  <a:latin typeface="Cambria Math" charset="0"/>
                                </a:rPr>
                                <m:t>…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/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uk-UA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/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0" i="1" smtClean="0">
                                  <a:latin typeface="Cambria Math" charset="0"/>
                                </a:rPr>
                                <m:t>′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0" i="1" smtClean="0">
                                  <a:latin typeface="Cambria Math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mr-IN" b="0" i="1" smtClean="0">
                                  <a:latin typeface="Cambria Math" charset="0"/>
                                </a:rPr>
                                <m:t>…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0" i="1" smtClean="0">
                                  <a:latin typeface="Cambria Math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/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During matrix multiplication, columns of the second matrix are independent of each other</a:t>
                </a:r>
              </a:p>
              <a:p>
                <a:pPr lvl="1"/>
                <a:r>
                  <a:rPr lang="en-US" dirty="0"/>
                  <a:t>Rows of the first matrix are also independent of each other as well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427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Change of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Q: In general, how can we compute new coordinates of a vector under different basis vectors?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55596" y="2900663"/>
            <a:ext cx="1252152" cy="1226740"/>
            <a:chOff x="1963715" y="3007038"/>
            <a:chExt cx="1252152" cy="12267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978919" y="3007038"/>
              <a:ext cx="6398" cy="12267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1963715" y="4233777"/>
              <a:ext cx="1252152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9322952" y="3969745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(1, 0)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35612" y="2531330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(0, 1)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531163" y="2662632"/>
            <a:ext cx="3379916" cy="1226740"/>
            <a:chOff x="2379292" y="2509515"/>
            <a:chExt cx="3379916" cy="1226740"/>
          </a:xfrm>
        </p:grpSpPr>
        <p:grpSp>
          <p:nvGrpSpPr>
            <p:cNvPr id="10" name="Group 9"/>
            <p:cNvGrpSpPr/>
            <p:nvPr/>
          </p:nvGrpSpPr>
          <p:grpSpPr>
            <a:xfrm rot="18962286">
              <a:off x="3299250" y="2509515"/>
              <a:ext cx="1252152" cy="1226740"/>
              <a:chOff x="1963715" y="3007038"/>
              <a:chExt cx="1252152" cy="1226740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V="1">
                <a:off x="1978919" y="3007038"/>
                <a:ext cx="6398" cy="1226739"/>
              </a:xfrm>
              <a:prstGeom prst="straightConnector1">
                <a:avLst/>
              </a:prstGeom>
              <a:ln w="19050">
                <a:solidFill>
                  <a:srgbClr val="00B0F0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1963715" y="4233777"/>
                <a:ext cx="1252152" cy="1"/>
              </a:xfrm>
              <a:prstGeom prst="straightConnector1">
                <a:avLst/>
              </a:prstGeom>
              <a:ln w="19050">
                <a:solidFill>
                  <a:srgbClr val="00B0F0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801766" y="2747545"/>
                  <a:ext cx="957442" cy="5003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charset="0"/>
                        </a:rPr>
                        <m:t>(</m:t>
                      </m:r>
                      <m:f>
                        <m:fPr>
                          <m:ctrlPr>
                            <a:rPr lang="mr-IN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mr-IN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dirty="0">
                      <a:solidFill>
                        <a:srgbClr val="00B0F0"/>
                      </a:solidFill>
                    </a:rPr>
                    <a:t> 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mr-IN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mr-IN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charset="0"/>
                        </a:rPr>
                        <m:t>)</m:t>
                      </m:r>
                    </m:oMath>
                  </a14:m>
                  <a:endParaRPr lang="en-US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1766" y="2747545"/>
                  <a:ext cx="957442" cy="50039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911" t="-4878" r="-1274" b="-378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379292" y="2603569"/>
                  <a:ext cx="1169038" cy="5003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charset="0"/>
                        </a:rPr>
                        <m:t>(−</m:t>
                      </m:r>
                      <m:f>
                        <m:fPr>
                          <m:ctrlPr>
                            <a:rPr lang="mr-IN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mr-IN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dirty="0">
                      <a:solidFill>
                        <a:srgbClr val="00B0F0"/>
                      </a:solidFill>
                    </a:rPr>
                    <a:t> 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mr-IN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mr-IN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charset="0"/>
                        </a:rPr>
                        <m:t>)</m:t>
                      </m:r>
                    </m:oMath>
                  </a14:m>
                  <a:endParaRPr lang="en-US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9292" y="2603569"/>
                  <a:ext cx="1169038" cy="50039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63" t="-4878" r="-1042" b="-378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/>
            </p:nvGraphicFramePr>
            <p:xfrm>
              <a:off x="1389062" y="2970665"/>
              <a:ext cx="4933456" cy="145434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667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66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charset="0"/>
                                  </a:rPr>
                                  <m:t>(1,0), (0,1)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mtClean="0">
                                            <a:latin typeface="Cambria Math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mtClean="0">
                                                <a:latin typeface="Cambria Math" charset="0"/>
                                              </a:rPr>
                                              <m:t>𝟐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,</m:t>
                                    </m:r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mtClean="0">
                                            <a:latin typeface="Cambria Math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mtClean="0">
                                                <a:latin typeface="Cambria Math" charset="0"/>
                                              </a:rPr>
                                              <m:t>𝟐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  <m:r>
                                  <a:rPr lang="en-US" smtClean="0">
                                    <a:latin typeface="Cambria Math" charset="0"/>
                                  </a:rPr>
                                  <m:t>, 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latin typeface="Cambria Math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mtClean="0">
                                            <a:latin typeface="Cambria Math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mtClean="0">
                                                <a:latin typeface="Cambria Math" charset="0"/>
                                              </a:rPr>
                                              <m:t>𝟐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,</m:t>
                                    </m:r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mtClean="0">
                                            <a:latin typeface="Cambria Math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mtClean="0">
                                                <a:latin typeface="Cambria Math" charset="0"/>
                                              </a:rPr>
                                              <m:t>𝟐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charset="0"/>
                                  </a:rPr>
                                  <m:t>(2, 0)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charset="0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US" smtClean="0">
                                    <a:latin typeface="Cambria Math" charset="0"/>
                                  </a:rPr>
                                  <m:t>, 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US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charset="0"/>
                                  </a:rPr>
                                  <m:t>(1, 1)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charset="0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US" smtClean="0">
                                    <a:latin typeface="Cambria Math" charset="0"/>
                                  </a:rPr>
                                  <m:t>, 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3716022"/>
                  </p:ext>
                </p:extLst>
              </p:nvPr>
            </p:nvGraphicFramePr>
            <p:xfrm>
              <a:off x="1389062" y="2970665"/>
              <a:ext cx="4933456" cy="145434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66728"/>
                    <a:gridCol w="2466728"/>
                  </a:tblGrid>
                  <a:tr h="6581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46" t="-926" r="-100246" b="-13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494" t="-926" r="-494" b="-138889"/>
                          </a:stretch>
                        </a:blipFill>
                      </a:tcPr>
                    </a:tc>
                  </a:tr>
                  <a:tr h="398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46" t="-165152" r="-100246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494" t="-165152" r="-494" b="-127273"/>
                          </a:stretch>
                        </a:blipFill>
                      </a:tcPr>
                    </a:tc>
                  </a:tr>
                  <a:tr h="398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46" t="-269231" r="-100246" b="-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494" t="-269231" r="-494" b="-2923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17779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for Change of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en-US" dirty="0"/>
                  <a:t>We get the new coordinates of a vector under new basis vectors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en-US" b="0" i="1" smtClean="0">
                        <a:latin typeface="Cambria Math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en-US" dirty="0"/>
                  <a:t>, </a:t>
                </a:r>
                <a:r>
                  <a:rPr lang="mr-IN" altLang="en-US" dirty="0"/>
                  <a:t>…</a:t>
                </a:r>
                <a:r>
                  <a:rPr lang="en-US" alt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en-US" alt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en-US" dirty="0"/>
                  <a:t>by multiplying the original coordinates with the following matrix</a:t>
                </a:r>
                <a:br>
                  <a:rPr lang="en-US" alt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alt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alt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mr-IN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alt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b="0" i="1" smtClean="0">
                                  <a:latin typeface="Cambria Math" charset="0"/>
                                </a:rPr>
                                <m:t>−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Sup>
                                    <m:sSubSupPr>
                                      <m:ctrlP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en-US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en-US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en-US" b="0" i="1" smtClean="0">
                                          <a:latin typeface="Cambria Math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</m:acc>
                            </m:e>
                            <m:e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−</m:t>
                              </m:r>
                            </m:e>
                          </m:mr>
                          <m:mr>
                            <m:e/>
                            <m:e>
                              <m:r>
                                <a:rPr lang="uk-UA" altLang="en-US" b="0" i="1" smtClean="0">
                                  <a:latin typeface="Cambria Math" charset="0"/>
                                </a:rPr>
                                <m:t>⋮</m:t>
                              </m:r>
                            </m:e>
                            <m:e/>
                          </m:mr>
                          <m:mr>
                            <m:e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−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Sup>
                                    <m:sSubSupPr>
                                      <m:ctrlP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en-US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en-US" b="0" i="1" smtClean="0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altLang="en-US" b="0" i="1" smtClean="0">
                                          <a:latin typeface="Cambria Math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</m:acc>
                            </m:e>
                            <m:e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First special “meaning” that we give to a particular class of matrices</a:t>
                </a:r>
              </a:p>
              <a:p>
                <a:pPr lvl="1"/>
                <a:r>
                  <a:rPr lang="en-US" dirty="0"/>
                  <a:t>Some matrices represent “change of coordinates”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822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for Change of Coordinates: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mtClean="0">
                                      <a:latin typeface="Cambria Math" charset="0"/>
                                    </a:rPr>
                                    <m:t>𝟏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mtClean="0">
                                          <a:latin typeface="Cambria Math" charset="0"/>
                                        </a:rPr>
                                        <m:t>𝟐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mtClean="0">
                                      <a:latin typeface="Cambria Math" charset="0"/>
                                    </a:rPr>
                                    <m:t>𝟏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mtClean="0">
                                          <a:latin typeface="Cambria Math" charset="0"/>
                                        </a:rPr>
                                        <m:t>𝟐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mtClean="0">
                                      <a:latin typeface="Cambria Math" charset="0"/>
                                    </a:rPr>
                                    <m:t>𝟏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mtClean="0">
                                          <a:latin typeface="Cambria Math" charset="0"/>
                                        </a:rPr>
                                        <m:t>𝟐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mtClean="0">
                                      <a:latin typeface="Cambria Math" charset="0"/>
                                    </a:rPr>
                                    <m:t>𝟏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mtClean="0">
                                          <a:latin typeface="Cambria Math" charset="0"/>
                                        </a:rPr>
                                        <m:t>𝟐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mtClean="0">
                                      <a:latin typeface="Cambria Math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mtClean="0">
                                      <a:latin typeface="Cambria Math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mtClean="0">
                                      <a:latin typeface="Cambria Math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/>
            </p:nvGraphicFramePr>
            <p:xfrm>
              <a:off x="1389062" y="1957411"/>
              <a:ext cx="4933456" cy="145434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667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66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charset="0"/>
                                  </a:rPr>
                                  <m:t>(1,0), (0,1)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mtClean="0">
                                            <a:latin typeface="Cambria Math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mtClean="0">
                                                <a:latin typeface="Cambria Math" charset="0"/>
                                              </a:rPr>
                                              <m:t>𝟐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,</m:t>
                                    </m:r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mtClean="0">
                                            <a:latin typeface="Cambria Math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mtClean="0">
                                                <a:latin typeface="Cambria Math" charset="0"/>
                                              </a:rPr>
                                              <m:t>𝟐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  <m:r>
                                  <a:rPr lang="en-US" smtClean="0">
                                    <a:latin typeface="Cambria Math" charset="0"/>
                                  </a:rPr>
                                  <m:t>, 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latin typeface="Cambria Math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mtClean="0">
                                            <a:latin typeface="Cambria Math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mtClean="0">
                                                <a:latin typeface="Cambria Math" charset="0"/>
                                              </a:rPr>
                                              <m:t>𝟐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,</m:t>
                                    </m:r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mtClean="0">
                                            <a:latin typeface="Cambria Math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mtClean="0">
                                                <a:latin typeface="Cambria Math" charset="0"/>
                                              </a:rPr>
                                              <m:t>𝟐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charset="0"/>
                                  </a:rPr>
                                  <m:t>(2, 0)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charset="0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US" smtClean="0">
                                    <a:latin typeface="Cambria Math" charset="0"/>
                                  </a:rPr>
                                  <m:t>, 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US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charset="0"/>
                                  </a:rPr>
                                  <m:t>(1, 1)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charset="0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US" smtClean="0">
                                    <a:latin typeface="Cambria Math" charset="0"/>
                                  </a:rPr>
                                  <m:t>, 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8499459"/>
                  </p:ext>
                </p:extLst>
              </p:nvPr>
            </p:nvGraphicFramePr>
            <p:xfrm>
              <a:off x="1389062" y="1957411"/>
              <a:ext cx="4933456" cy="145434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66728"/>
                    <a:gridCol w="2466728"/>
                  </a:tblGrid>
                  <a:tr h="6581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46" t="-926" r="-100246" b="-13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94" t="-926" r="-494" b="-138889"/>
                          </a:stretch>
                        </a:blipFill>
                      </a:tcPr>
                    </a:tc>
                  </a:tr>
                  <a:tr h="398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46" t="-165152" r="-100246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94" t="-165152" r="-494" b="-127273"/>
                          </a:stretch>
                        </a:blipFill>
                      </a:tcPr>
                    </a:tc>
                  </a:tr>
                  <a:tr h="398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46" t="-269231" r="-100246" b="-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94" t="-269231" r="-494" b="-2923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72585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Matrix: Change of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/>
                  <a:t>Q: What does “change of coordinate” matrix look like? How can we recognize it?</a:t>
                </a:r>
                <a:br>
                  <a:rPr lang="en-US" alt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alt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alt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mr-IN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alt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b="0" i="1" smtClean="0">
                                  <a:latin typeface="Cambria Math" charset="0"/>
                                </a:rPr>
                                <m:t>−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Sup>
                                    <m:sSubSupPr>
                                      <m:ctrlP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en-US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en-US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en-US" b="0" i="1" smtClean="0">
                                          <a:latin typeface="Cambria Math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</m:acc>
                            </m:e>
                            <m:e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−</m:t>
                              </m:r>
                            </m:e>
                          </m:mr>
                          <m:mr>
                            <m:e/>
                            <m:e>
                              <m:r>
                                <a:rPr lang="uk-UA" altLang="en-US" b="0" i="1" smtClean="0">
                                  <a:latin typeface="Cambria Math" charset="0"/>
                                </a:rPr>
                                <m:t>⋮</m:t>
                              </m:r>
                            </m:e>
                            <m:e/>
                          </m:mr>
                          <m:mr>
                            <m:e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−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uk-UA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Sup>
                                    <m:sSubSupPr>
                                      <m:ctrlP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en-US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en-US" b="0" i="1" smtClean="0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altLang="en-US" b="0" i="1" smtClean="0">
                                          <a:latin typeface="Cambria Math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</m:acc>
                            </m:e>
                            <m:e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Q: What are the properties of basis vectors,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’s?</a:t>
                </a:r>
              </a:p>
              <a:p>
                <a:r>
                  <a:rPr lang="en-US" dirty="0"/>
                  <a:t>A:</a:t>
                </a:r>
                <a:r>
                  <a:rPr lang="ko-KR" altLang="en-US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alt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alt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alt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b="0" i="1" smtClean="0">
                                  <a:latin typeface="Cambria Math" charset="0"/>
                                </a:rPr>
                                <m:t>1</m:t>
                              </m:r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en-US" altLang="en-US" b="0" i="0" smtClean="0">
                                  <a:latin typeface="Cambria Math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latin typeface="Cambria Math" charset="0"/>
                                </a:rPr>
                                <m:t>f</m:t>
                              </m:r>
                              <m:r>
                                <m:rPr>
                                  <m:brk m:alnAt="7"/>
                                </m:rPr>
                                <a:rPr lang="en-US" alt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𝑗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0     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latin typeface="Cambria Math" charset="0"/>
                                </a:rPr>
                                <m:t>if</m:t>
                              </m:r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≠</m:t>
                              </m:r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𝑗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Q: What will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alt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altLang="en-US" b="0" i="1" smtClean="0"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alt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altLang="en-US" b="0" i="1" smtClean="0">
                        <a:latin typeface="Cambria Math" charset="0"/>
                      </a:rPr>
                      <m:t>𝑄</m:t>
                    </m:r>
                    <m:r>
                      <a:rPr lang="en-US" altLang="en-US" b="0" i="1" smtClean="0">
                        <a:latin typeface="Cambria Math" charset="0"/>
                      </a:rPr>
                      <m:t>=</m:t>
                    </m:r>
                    <m:r>
                      <a:rPr lang="en-US" altLang="en-US" b="0" i="1" smtClean="0">
                        <a:latin typeface="Cambria Math" charset="0"/>
                      </a:rPr>
                      <m:t>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37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of Coordinates: Orthonormal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Orthonormal Matrix: definition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alt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altLang="en-US" b="0" i="1" smtClean="0">
                        <a:latin typeface="Cambria Math" charset="0"/>
                      </a:rPr>
                      <m:t>𝑄</m:t>
                    </m:r>
                    <m:r>
                      <a:rPr lang="en-US" altLang="en-US" b="0" i="1" smtClean="0">
                        <a:latin typeface="Cambria Math" charset="0"/>
                      </a:rPr>
                      <m:t>=</m:t>
                    </m:r>
                    <m:r>
                      <a:rPr lang="en-US" altLang="en-US" b="0" i="1" smtClean="0">
                        <a:latin typeface="Cambria Math" charset="0"/>
                      </a:rPr>
                      <m:t>𝐼</m:t>
                    </m:r>
                  </m:oMath>
                </a14:m>
                <a:endParaRPr lang="en-US" dirty="0"/>
              </a:p>
              <a:p>
                <a:r>
                  <a:rPr lang="en-US" dirty="0"/>
                  <a:t>Q: Given a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dirty="0"/>
                  <a:t>, how can we check if it is orthonormal?</a:t>
                </a:r>
              </a:p>
              <a:p>
                <a:r>
                  <a:rPr lang="en-US" dirty="0"/>
                  <a:t>Matrix for change of coordinates </a:t>
                </a:r>
                <a14:m>
                  <m:oMath xmlns:m="http://schemas.openxmlformats.org/officeDocument/2006/math">
                    <m:r>
                      <a:rPr lang="is-I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lang="en-US" dirty="0"/>
                  <a:t> orthonormal matrix</a:t>
                </a:r>
              </a:p>
              <a:p>
                <a:r>
                  <a:rPr lang="en-US" dirty="0"/>
                  <a:t>Q: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dirty="0"/>
                  <a:t> is an orthonormal matrix, can we consider it as a matrix for change of coordinates?</a:t>
                </a:r>
              </a:p>
              <a:p>
                <a:pPr lvl="1"/>
                <a:r>
                  <a:rPr lang="en-US" dirty="0"/>
                  <a:t>Q: What will be the basis vectors for the new coordinates?</a:t>
                </a:r>
              </a:p>
              <a:p>
                <a:pPr marL="228600" lvl="1">
                  <a:spcBef>
                    <a:spcPts val="1000"/>
                  </a:spcBef>
                </a:pPr>
                <a:r>
                  <a:rPr lang="en-US" i="1" dirty="0">
                    <a:solidFill>
                      <a:srgbClr val="FF0000"/>
                    </a:solidFill>
                  </a:rPr>
                  <a:t>Matrix for change of coordinates </a:t>
                </a:r>
                <a14:m>
                  <m:oMath xmlns:m="http://schemas.openxmlformats.org/officeDocument/2006/math">
                    <m:r>
                      <a:rPr lang="is-I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↔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 orthonormal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𝑄</m:t>
                    </m:r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𝐼</m:t>
                    </m:r>
                  </m:oMath>
                </a14:m>
                <a:endParaRPr lang="en-US" i="1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01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“Understanding”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“know” numbers. We feel comfortable with dealing with them. We know their relationship</a:t>
            </a:r>
          </a:p>
          <a:p>
            <a:pPr lvl="1"/>
            <a:r>
              <a:rPr lang="en-US" dirty="0"/>
              <a:t>Q: What is 2? What is ½? What is their relationship?</a:t>
            </a:r>
          </a:p>
          <a:p>
            <a:r>
              <a:rPr lang="en-US" dirty="0"/>
              <a:t>When we deal with data on a computer, we deal with a whole bunch of numbers</a:t>
            </a:r>
          </a:p>
          <a:p>
            <a:pPr lvl="1"/>
            <a:r>
              <a:rPr lang="en-US" dirty="0"/>
              <a:t>Images, sounds, videos, text</a:t>
            </a:r>
          </a:p>
          <a:p>
            <a:pPr lvl="1"/>
            <a:r>
              <a:rPr lang="en-US" dirty="0"/>
              <a:t>At the end of the day there are nothing but numbers in computers!</a:t>
            </a:r>
          </a:p>
          <a:p>
            <a:r>
              <a:rPr lang="en-US" dirty="0"/>
              <a:t>Q: Do you feel comfortable “a sequence of” numbers? Do you “understand” them like you understand a single number?</a:t>
            </a:r>
          </a:p>
          <a:p>
            <a:pPr lvl="1"/>
            <a:r>
              <a:rPr lang="en-US" dirty="0"/>
              <a:t>Q: [0.032, 0.184, 0.163, 0.132]. What does it mean? </a:t>
            </a:r>
          </a:p>
          <a:p>
            <a:pPr lvl="1"/>
            <a:r>
              <a:rPr lang="en-US" dirty="0"/>
              <a:t>Q: What does “multiplying two list of numbers” mean?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Theory of </a:t>
            </a:r>
            <a:r>
              <a:rPr lang="en-US" i="1" dirty="0"/>
              <a:t>vectors</a:t>
            </a:r>
            <a:r>
              <a:rPr lang="en-US" dirty="0"/>
              <a:t> and their </a:t>
            </a:r>
            <a:r>
              <a:rPr lang="en-US" i="1" dirty="0"/>
              <a:t>linear transformation</a:t>
            </a:r>
          </a:p>
          <a:p>
            <a:r>
              <a:rPr lang="en-US" dirty="0"/>
              <a:t>As it turns out, linear algebra helps us build </a:t>
            </a:r>
            <a:r>
              <a:rPr lang="en-US" i="1" dirty="0"/>
              <a:t>insights</a:t>
            </a:r>
            <a:r>
              <a:rPr lang="en-US" dirty="0"/>
              <a:t> on a whole bunch of numbers and their relationship</a:t>
            </a:r>
          </a:p>
          <a:p>
            <a:pPr lvl="1"/>
            <a:r>
              <a:rPr lang="en-US" dirty="0"/>
              <a:t>Incidentally, almost all algorithms consist of a sequence of basic linear algebraic operations; matrix addition, multiplication, exponentiation</a:t>
            </a:r>
          </a:p>
          <a:p>
            <a:r>
              <a:rPr lang="en-US" dirty="0"/>
              <a:t>Let us start with reviewing the notion of “vector”</a:t>
            </a:r>
          </a:p>
        </p:txBody>
      </p:sp>
    </p:spTree>
    <p:extLst>
      <p:ext uri="{BB962C8B-B14F-4D97-AF65-F5344CB8AC3E}">
        <p14:creationId xmlns:p14="http://schemas.microsoft.com/office/powerpoint/2010/main" val="91592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vector?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An arrow in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-dimensional space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Once we choose the coordinate system (= basis vectors), a vector can be represented as a sequence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 numbers</a:t>
                </a:r>
              </a:p>
              <a:p>
                <a:pPr lvl="1"/>
                <a:r>
                  <a:rPr lang="en-US" dirty="0"/>
                  <a:t>(3, 5, 4)</a:t>
                </a:r>
              </a:p>
              <a:p>
                <a:r>
                  <a:rPr lang="en-US" dirty="0"/>
                  <a:t>1-to-1 correspondence between “vectors”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↔</m:t>
                    </m:r>
                  </m:oMath>
                </a14:m>
                <a:r>
                  <a:rPr lang="en-US" dirty="0"/>
                  <a:t> “sequence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 numbers”</a:t>
                </a:r>
              </a:p>
              <a:p>
                <a:pPr lvl="1"/>
                <a:r>
                  <a:rPr lang="en-US" i="1" dirty="0"/>
                  <a:t>isomorphic</a:t>
                </a:r>
                <a:r>
                  <a:rPr lang="en-US" dirty="0"/>
                  <a:t>: they may look different but they are really the same thing</a:t>
                </a:r>
              </a:p>
              <a:p>
                <a:r>
                  <a:rPr lang="en-US" dirty="0"/>
                  <a:t>The first connection between linear algebra and a set of numbers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7776060" y="2003523"/>
            <a:ext cx="986701" cy="7324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859597" y="902043"/>
            <a:ext cx="3180946" cy="2561523"/>
            <a:chOff x="6909025" y="1297459"/>
            <a:chExt cx="3180946" cy="2561523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7811310" y="1297459"/>
              <a:ext cx="6398" cy="18445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7817708" y="3134496"/>
              <a:ext cx="2272263" cy="75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928939" y="3134496"/>
              <a:ext cx="882371" cy="7244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7092778" y="2410792"/>
              <a:ext cx="1655806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7106975" y="2392742"/>
              <a:ext cx="32141" cy="132664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752703" y="2426062"/>
              <a:ext cx="3767" cy="127395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123045" y="3700014"/>
              <a:ext cx="1655806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7776519" y="1831556"/>
              <a:ext cx="1655806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436444" y="1846826"/>
              <a:ext cx="21383" cy="133122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092558" y="1839133"/>
              <a:ext cx="701357" cy="55794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8750072" y="1854075"/>
              <a:ext cx="701357" cy="55794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8800987" y="3128317"/>
              <a:ext cx="701357" cy="55794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909025" y="335239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422053" y="28087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37178" y="146599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72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Addition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Vector addition in number representation:</a:t>
                </a:r>
                <a:endParaRPr lang="en-US" i="1" dirty="0">
                  <a:latin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1, 2, 0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2, 1, 1</m:t>
                        </m:r>
                      </m:e>
                    </m:d>
                  </m:oMath>
                </a14:m>
                <a:endParaRPr lang="en-US" i="1" dirty="0">
                  <a:latin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1+2,  2+1,  0+1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=(3, 3, 1)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Component-wise addition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221362" y="2134629"/>
                <a:ext cx="371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362" y="2134629"/>
                <a:ext cx="371448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6393" r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767471" y="2869564"/>
                <a:ext cx="367665" cy="410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471" y="2869564"/>
                <a:ext cx="367665" cy="4103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8221362" y="1953415"/>
            <a:ext cx="784281" cy="100194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8221362" y="2682990"/>
            <a:ext cx="1766774" cy="27237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0C7EC61C-A5E6-0548-9D23-5F5012E7EEF7}"/>
              </a:ext>
            </a:extLst>
          </p:cNvPr>
          <p:cNvGrpSpPr/>
          <p:nvPr/>
        </p:nvGrpSpPr>
        <p:grpSpPr>
          <a:xfrm>
            <a:off x="8221362" y="1690688"/>
            <a:ext cx="2496715" cy="1264676"/>
            <a:chOff x="8221362" y="1690688"/>
            <a:chExt cx="2496715" cy="1264676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9933796" y="1712360"/>
              <a:ext cx="784281" cy="1001949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8951303" y="1700335"/>
              <a:ext cx="1766774" cy="272374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8221362" y="1690688"/>
              <a:ext cx="2496715" cy="126467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818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Scalar multiplication: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b="0" dirty="0"/>
                  <a:t>?</a:t>
                </a:r>
              </a:p>
              <a:p>
                <a:r>
                  <a:rPr lang="en-US" dirty="0"/>
                  <a:t>Stretch the vector</a:t>
                </a:r>
                <a:endParaRPr lang="en-US" b="0" i="1" dirty="0">
                  <a:latin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=3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Scalar multiplication in number representation</a:t>
                </a:r>
                <a:endParaRPr lang="en-US" i="1" dirty="0">
                  <a:latin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1, 2, 1</m:t>
                        </m:r>
                      </m:e>
                    </m:d>
                  </m:oMath>
                </a14:m>
                <a:endParaRPr lang="en-US" b="0" i="1" dirty="0">
                  <a:latin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</m:acc>
                    <m:r>
                      <a:rPr lang="en-US" b="0" i="0" smtClean="0">
                        <a:latin typeface="Cambria Math" charset="0"/>
                      </a:rPr>
                      <m:t>=3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1, 2, 1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r>
                          <a:rPr lang="en-US" i="1">
                            <a:latin typeface="Cambria Math" charset="0"/>
                          </a:rPr>
                          <m:t>1, 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3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r>
                          <a:rPr lang="en-US" i="1">
                            <a:latin typeface="Cambria Math" charset="0"/>
                          </a:rPr>
                          <m:t>2, 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3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=(3, 6, 3)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Multiply the number to every component</a:t>
                </a:r>
              </a:p>
              <a:p>
                <a:r>
                  <a:rPr lang="en-US" dirty="0"/>
                  <a:t>Dot product: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</m:ac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charset="0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Dot product in number representation</a:t>
                </a:r>
                <a:endParaRPr lang="en-US" i="1" dirty="0">
                  <a:latin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1, 2, 0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2, 1, 1</m:t>
                        </m:r>
                      </m:e>
                    </m:d>
                  </m:oMath>
                </a14:m>
                <a:endParaRPr lang="en-US" b="0" i="1" dirty="0">
                  <a:latin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</a:rPr>
                      <m:t>=1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en-US" b="0" i="1" smtClean="0">
                        <a:latin typeface="Cambria Math" charset="0"/>
                      </a:rPr>
                      <m:t>2+2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en-US" b="0" i="1" smtClean="0">
                        <a:latin typeface="Cambria Math" charset="0"/>
                      </a:rPr>
                      <m:t>1+0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en-US" b="0" i="1" smtClean="0">
                        <a:latin typeface="Cambria Math" charset="0"/>
                      </a:rPr>
                      <m:t>1=4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Component-wise multiplication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3" t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5814425" y="1825625"/>
            <a:ext cx="615558" cy="518085"/>
            <a:chOff x="5814425" y="1825625"/>
            <a:chExt cx="615558" cy="51808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5937532" y="1825625"/>
              <a:ext cx="492451" cy="51808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814425" y="1833428"/>
                  <a:ext cx="3693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4425" y="1833428"/>
                  <a:ext cx="369332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6667" r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7601041" y="1537434"/>
            <a:ext cx="1157174" cy="1211700"/>
            <a:chOff x="7480700" y="1227578"/>
            <a:chExt cx="1157174" cy="12117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7480700" y="1227578"/>
              <a:ext cx="1157174" cy="12117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625835" y="1589771"/>
                  <a:ext cx="4334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charset="0"/>
                            </a:rPr>
                            <m:t>𝑣</m:t>
                          </m:r>
                        </m:e>
                      </m:acc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5835" y="1589771"/>
                  <a:ext cx="433452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2676" t="-16667" r="-40845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6871100" y="4252467"/>
            <a:ext cx="1766774" cy="1326454"/>
            <a:chOff x="6037842" y="3301731"/>
            <a:chExt cx="1766774" cy="1326454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6037842" y="3301731"/>
              <a:ext cx="784281" cy="100194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037842" y="4031306"/>
              <a:ext cx="1766774" cy="27237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>
              <a:off x="6037842" y="3911953"/>
              <a:ext cx="525294" cy="670614"/>
            </a:xfrm>
            <a:prstGeom prst="arc">
              <a:avLst>
                <a:gd name="adj1" fmla="val 16505184"/>
                <a:gd name="adj2" fmla="val 2106165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037842" y="3482945"/>
                  <a:ext cx="3714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7842" y="3482945"/>
                  <a:ext cx="37144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6393" r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583951" y="4217880"/>
                  <a:ext cx="367665" cy="41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𝑏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3951" y="4217880"/>
                  <a:ext cx="367665" cy="41030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467328" y="3754327"/>
                  <a:ext cx="3741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charset="0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7328" y="3754327"/>
                  <a:ext cx="374141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2998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Trick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Q: (1, 0) vs (0, 1). Are they the same vectors?</a:t>
            </a:r>
          </a:p>
          <a:p>
            <a:r>
              <a:rPr lang="en-US" dirty="0"/>
              <a:t>A: It depends on the choice of coordinate systems (=basis vectors)</a:t>
            </a:r>
          </a:p>
          <a:p>
            <a:pPr lvl="1"/>
            <a:r>
              <a:rPr lang="en-US" dirty="0"/>
              <a:t>Choice of basis vectors determines “vector interpretation” of a sequence of numbers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of Coordinates (1)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4931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Two coordinate systems</a:t>
                </a:r>
              </a:p>
              <a:p>
                <a:pPr lvl="1"/>
                <a:r>
                  <a:rPr lang="en-US" dirty="0"/>
                  <a:t>(1, 0), (0, 1)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(</m:t>
                    </m:r>
                    <m:f>
                      <m:fPr>
                        <m:ctrlPr>
                          <a:rPr lang="mr-IN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mr-IN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mr-IN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(−</m:t>
                    </m:r>
                    <m:f>
                      <m:fPr>
                        <m:ctrlPr>
                          <a:rPr lang="mr-IN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mr-IN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mr-IN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Q: What is the number representation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charset="0"/>
                      </a:rPr>
                      <m:t>=(2, 0)</m:t>
                    </m:r>
                  </m:oMath>
                </a14:m>
                <a:r>
                  <a:rPr lang="en-US" dirty="0"/>
                  <a:t> under the second coordinate system?</a:t>
                </a:r>
              </a:p>
              <a:p>
                <a:r>
                  <a:rPr lang="en-US" dirty="0"/>
                  <a:t>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charset="0"/>
                      </a:rPr>
                      <m:t>,  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Q: What is the number representation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charset="0"/>
                      </a:rPr>
                      <m:t>=(1, 1)</m:t>
                    </m:r>
                  </m:oMath>
                </a14:m>
                <a:r>
                  <a:rPr lang="en-US" dirty="0"/>
                  <a:t> under the second coordinate system?</a:t>
                </a:r>
              </a:p>
              <a:p>
                <a:r>
                  <a:rPr lang="en-US" dirty="0"/>
                  <a:t>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charset="0"/>
                      </a:rPr>
                      <m:t>, 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49316"/>
              </a:xfrm>
              <a:blipFill rotWithShape="0">
                <a:blip r:embed="rId2"/>
                <a:stretch>
                  <a:fillRect l="-1043" t="-2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6560428" y="1825625"/>
            <a:ext cx="1252152" cy="1226740"/>
            <a:chOff x="1963715" y="3007038"/>
            <a:chExt cx="1252152" cy="12267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978919" y="3007038"/>
              <a:ext cx="6398" cy="12267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1963715" y="4233777"/>
              <a:ext cx="1252152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7827784" y="2894707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(1, 0)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40444" y="1456292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(0, 1)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035995" y="1587594"/>
            <a:ext cx="3379916" cy="1226740"/>
            <a:chOff x="2379292" y="2509515"/>
            <a:chExt cx="3379916" cy="1226740"/>
          </a:xfrm>
        </p:grpSpPr>
        <p:grpSp>
          <p:nvGrpSpPr>
            <p:cNvPr id="27" name="Group 26"/>
            <p:cNvGrpSpPr/>
            <p:nvPr/>
          </p:nvGrpSpPr>
          <p:grpSpPr>
            <a:xfrm rot="18962286">
              <a:off x="3299250" y="2509515"/>
              <a:ext cx="1252152" cy="1226740"/>
              <a:chOff x="1963715" y="3007038"/>
              <a:chExt cx="1252152" cy="1226740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flipV="1">
                <a:off x="1978919" y="3007038"/>
                <a:ext cx="6398" cy="1226739"/>
              </a:xfrm>
              <a:prstGeom prst="straightConnector1">
                <a:avLst/>
              </a:prstGeom>
              <a:ln w="19050">
                <a:solidFill>
                  <a:srgbClr val="00B0F0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1963715" y="4233777"/>
                <a:ext cx="1252152" cy="1"/>
              </a:xfrm>
              <a:prstGeom prst="straightConnector1">
                <a:avLst/>
              </a:prstGeom>
              <a:ln w="19050">
                <a:solidFill>
                  <a:srgbClr val="00B0F0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801766" y="2747545"/>
                  <a:ext cx="957442" cy="5003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charset="0"/>
                        </a:rPr>
                        <m:t>(</m:t>
                      </m:r>
                      <m:f>
                        <m:fPr>
                          <m:ctrlPr>
                            <a:rPr lang="mr-IN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mr-IN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dirty="0">
                      <a:solidFill>
                        <a:srgbClr val="00B0F0"/>
                      </a:solidFill>
                    </a:rPr>
                    <a:t> 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mr-IN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mr-IN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charset="0"/>
                        </a:rPr>
                        <m:t>)</m:t>
                      </m:r>
                    </m:oMath>
                  </a14:m>
                  <a:endParaRPr lang="en-US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1766" y="2747545"/>
                  <a:ext cx="957442" cy="50039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911" t="-3614" r="-1274" b="-373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379292" y="2603569"/>
                  <a:ext cx="1169038" cy="5003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charset="0"/>
                        </a:rPr>
                        <m:t>(−</m:t>
                      </m:r>
                      <m:f>
                        <m:fPr>
                          <m:ctrlPr>
                            <a:rPr lang="mr-IN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mr-IN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dirty="0">
                      <a:solidFill>
                        <a:srgbClr val="00B0F0"/>
                      </a:solidFill>
                    </a:rPr>
                    <a:t> 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mr-IN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mr-IN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charset="0"/>
                        </a:rPr>
                        <m:t>)</m:t>
                      </m:r>
                    </m:oMath>
                  </a14:m>
                  <a:endParaRPr lang="en-US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9292" y="2603569"/>
                  <a:ext cx="1169038" cy="50039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563" t="-4878" r="-1042" b="-378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6582030" y="2872979"/>
            <a:ext cx="2754214" cy="369332"/>
            <a:chOff x="6582030" y="2872979"/>
            <a:chExt cx="2754214" cy="369332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6582030" y="3048765"/>
              <a:ext cx="2285445" cy="177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873873" y="2872979"/>
                  <a:ext cx="4623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3873" y="2872979"/>
                  <a:ext cx="462371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6571165" y="1579232"/>
            <a:ext cx="1640528" cy="1481861"/>
            <a:chOff x="6571165" y="1579232"/>
            <a:chExt cx="1640528" cy="1481861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6571165" y="1854409"/>
              <a:ext cx="1225820" cy="120668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744001" y="1579232"/>
                  <a:ext cx="4676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4001" y="1579232"/>
                  <a:ext cx="46769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7958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of Coordinates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Q: In general, how can we compute new coordinates of a vector under different basis vectors?</a:t>
            </a:r>
          </a:p>
          <a:p>
            <a:r>
              <a:rPr lang="en-US" dirty="0"/>
              <a:t>To discuss it, we first take a detour on a matrix and its operations</a:t>
            </a:r>
          </a:p>
        </p:txBody>
      </p:sp>
    </p:spTree>
    <p:extLst>
      <p:ext uri="{BB962C8B-B14F-4D97-AF65-F5344CB8AC3E}">
        <p14:creationId xmlns:p14="http://schemas.microsoft.com/office/powerpoint/2010/main" val="149935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1123</Words>
  <Application>Microsoft Macintosh PowerPoint</Application>
  <PresentationFormat>Widescreen</PresentationFormat>
  <Paragraphs>159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CS246: Vectors and Matrices</vt:lpstr>
      <vt:lpstr>“Understanding” Numbers</vt:lpstr>
      <vt:lpstr>Linear Algebra</vt:lpstr>
      <vt:lpstr>What is a vector?</vt:lpstr>
      <vt:lpstr>Vector Addition</vt:lpstr>
      <vt:lpstr>Vector Multiplication</vt:lpstr>
      <vt:lpstr>Trick Question</vt:lpstr>
      <vt:lpstr>Change of Coordinates (1) </vt:lpstr>
      <vt:lpstr>Change of Coordinates (2)</vt:lpstr>
      <vt:lpstr>What is a Matrix?</vt:lpstr>
      <vt:lpstr>Matrix-Vector Multiplication: Av ⃗</vt:lpstr>
      <vt:lpstr>Matrix Multiplication: AB</vt:lpstr>
      <vt:lpstr>Matrix Multiplication: “Vector Array” View</vt:lpstr>
      <vt:lpstr>Multiplying Multiple Vectors Together</vt:lpstr>
      <vt:lpstr>Back to Change of Coordinates</vt:lpstr>
      <vt:lpstr>Matrix for Change of Coordinates</vt:lpstr>
      <vt:lpstr>Matrix for Change of Coordinates: Example</vt:lpstr>
      <vt:lpstr>Matrix: Change of Coordinates</vt:lpstr>
      <vt:lpstr>Change of Coordinates: Orthonormal Matrix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CS246: Linear Algebra</dc:title>
  <dc:creator>Junghoo Cho</dc:creator>
  <cp:lastModifiedBy>Junghoo Cho</cp:lastModifiedBy>
  <cp:revision>67</cp:revision>
  <cp:lastPrinted>2017-11-06T20:07:01Z</cp:lastPrinted>
  <dcterms:created xsi:type="dcterms:W3CDTF">2017-11-03T23:41:57Z</dcterms:created>
  <dcterms:modified xsi:type="dcterms:W3CDTF">2020-11-04T19:12:44Z</dcterms:modified>
</cp:coreProperties>
</file>